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6"/>
  </p:notesMasterIdLst>
  <p:sldIdLst>
    <p:sldId id="359" r:id="rId3"/>
    <p:sldId id="370" r:id="rId4"/>
    <p:sldId id="368" r:id="rId5"/>
    <p:sldId id="369" r:id="rId6"/>
    <p:sldId id="367" r:id="rId7"/>
    <p:sldId id="371" r:id="rId8"/>
    <p:sldId id="361" r:id="rId9"/>
    <p:sldId id="362" r:id="rId10"/>
    <p:sldId id="363" r:id="rId11"/>
    <p:sldId id="364" r:id="rId12"/>
    <p:sldId id="365" r:id="rId13"/>
    <p:sldId id="366" r:id="rId14"/>
    <p:sldId id="360" r:id="rId15"/>
  </p:sldIdLst>
  <p:sldSz cx="24384000" cy="13716000"/>
  <p:notesSz cx="6858000" cy="9144000"/>
  <p:embeddedFontLst>
    <p:embeddedFont>
      <p:font typeface="Open Sans bold" panose="020B0604020202020204" charset="0"/>
      <p:bold r:id="rId17"/>
    </p:embeddedFont>
    <p:embeddedFont>
      <p:font typeface="Lato Medium" panose="020B0604020202020204" charset="0"/>
      <p:regular r:id="rId18"/>
      <p: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Lato Light" panose="020B0604020202020204" charset="0"/>
      <p:regular r:id="rId32"/>
      <p: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329"/>
    <a:srgbClr val="D8531E"/>
    <a:srgbClr val="194274"/>
    <a:srgbClr val="679DDE"/>
    <a:srgbClr val="00B2EA"/>
    <a:srgbClr val="E94C0D"/>
    <a:srgbClr val="E2E2E2"/>
    <a:srgbClr val="00A3D6"/>
    <a:srgbClr val="CBCBC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561" autoAdjust="0"/>
  </p:normalViewPr>
  <p:slideViewPr>
    <p:cSldViewPr snapToGrid="0">
      <p:cViewPr varScale="1">
        <p:scale>
          <a:sx n="58" d="100"/>
          <a:sy n="58" d="100"/>
        </p:scale>
        <p:origin x="480" y="132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28/09/2017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28/09/2017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28/09/2017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28/09/2017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28/09/2017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ocalhost:5000/student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ieei.unict.it/it/content/iscrizione-al-ciclo-di-seminari-modern-concurrent-data-oriented-applications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eei.unict.it/it/content/iscrizione-al-ciclo-di-seminari-modern-concurrent-data-oriented-applications-c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ieei.unict.it/it/content/iscrizione-al-ciclo-di-seminari-modern-concurrent-data-oriented-applications-c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eei.unict.it/it/content/iscrizione-al-ciclo-di-seminari-modern-concurrent-data-oriented-applications-c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netcoreapp2.0/corsoing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ieei.unict.it/it/content/iscrizione-al-ciclo-di-seminari-modern-concurrent-data-oriented-applications-c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ieei.unict.it/it/content/iscrizione-al-ciclo-di-seminari-modern-concurrent-data-oriented-applications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5400" dirty="0" err="1">
                <a:hlinkClick r:id="rId2"/>
              </a:rPr>
              <a:t>Modern</a:t>
            </a:r>
            <a:r>
              <a:rPr lang="it-IT" sz="5400" dirty="0">
                <a:hlinkClick r:id="rId2"/>
              </a:rPr>
              <a:t> </a:t>
            </a:r>
            <a:r>
              <a:rPr lang="it-IT" sz="5400" dirty="0" err="1">
                <a:hlinkClick r:id="rId2"/>
              </a:rPr>
              <a:t>concurrent</a:t>
            </a:r>
            <a:r>
              <a:rPr lang="it-IT" sz="5400" dirty="0">
                <a:hlinkClick r:id="rId2"/>
              </a:rPr>
              <a:t> data-</a:t>
            </a:r>
            <a:r>
              <a:rPr lang="it-IT" sz="5400" dirty="0" err="1">
                <a:hlinkClick r:id="rId2"/>
              </a:rPr>
              <a:t>oriented</a:t>
            </a:r>
            <a:r>
              <a:rPr lang="it-IT" sz="5400" dirty="0">
                <a:hlinkClick r:id="rId2"/>
              </a:rPr>
              <a:t> </a:t>
            </a:r>
            <a:r>
              <a:rPr lang="it-IT" sz="5400" dirty="0" err="1">
                <a:hlinkClick r:id="rId2"/>
              </a:rPr>
              <a:t>applications</a:t>
            </a:r>
            <a:r>
              <a:rPr lang="it-IT" sz="5400" dirty="0">
                <a:hlinkClick r:id="rId2"/>
              </a:rPr>
              <a:t> in C#</a:t>
            </a:r>
            <a:endParaRPr lang="id-ID"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8DFA6-A34A-4A65-9C82-F26908534A4A}"/>
              </a:ext>
            </a:extLst>
          </p:cNvPr>
          <p:cNvSpPr/>
          <p:nvPr/>
        </p:nvSpPr>
        <p:spPr>
          <a:xfrm>
            <a:off x="4089862" y="2852825"/>
            <a:ext cx="15993687" cy="9080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it-IT" sz="13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Modern</a:t>
            </a: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3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</a:t>
            </a: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data-</a:t>
            </a:r>
            <a:r>
              <a:rPr lang="it-IT" sz="13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oriented</a:t>
            </a: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3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C#</a:t>
            </a:r>
          </a:p>
          <a:p>
            <a:pPr lvl="0" algn="ctr">
              <a:lnSpc>
                <a:spcPct val="107000"/>
              </a:lnSpc>
              <a:spcAft>
                <a:spcPts val="0"/>
              </a:spcAft>
            </a:pPr>
            <a:endParaRPr lang="it-IT" sz="13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E1DE-DB45-4E47-8002-9A40E5C97EC3}"/>
              </a:ext>
            </a:extLst>
          </p:cNvPr>
          <p:cNvSpPr/>
          <p:nvPr/>
        </p:nvSpPr>
        <p:spPr>
          <a:xfrm>
            <a:off x="15393153" y="10255807"/>
            <a:ext cx="5225661" cy="882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Luca Zagarella</a:t>
            </a:r>
            <a:endParaRPr lang="it-IT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817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482139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4089211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6398803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8699269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4640322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3441470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4455563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3457127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4471220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9321959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6985406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6985407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842338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0178891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5976231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0178891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1480940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82407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2385809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6360067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7C3E5A0-7063-4EC4-931E-527E38279E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01848" y="2511010"/>
            <a:ext cx="9872287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REST Service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DotNet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Core 2.0 (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c#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language)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Receive requests from browser (through proxy)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Manage</a:t>
            </a:r>
            <a:r>
              <a:rPr lang="it-IT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  <a:r>
              <a:rPr lang="it-IT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of http </a:t>
            </a:r>
            <a:r>
              <a:rPr lang="it-IT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requests</a:t>
            </a:r>
            <a:endParaRPr lang="en-US" sz="32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Implements business logic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Access to data calling DAL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Perform CRUD operations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Create DTO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 JSON (</a:t>
            </a:r>
            <a:r>
              <a:rPr lang="it-IT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JavaScript Object </a:t>
            </a:r>
            <a:r>
              <a:rPr lang="it-IT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Notation</a:t>
            </a:r>
            <a:r>
              <a:rPr lang="it-IT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 for input/output</a:t>
            </a:r>
          </a:p>
          <a:p>
            <a:r>
              <a:rPr lang="it-IT" sz="32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http://localhost:5000/students</a:t>
            </a:r>
            <a:endParaRPr lang="it-IT" sz="32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it-IT" sz="32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it-IT" sz="32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3398809" y="4890233"/>
            <a:ext cx="2999994" cy="2305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4198117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6398803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0178891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09A3277-C853-443A-8D74-297D6B33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22" y="10788237"/>
            <a:ext cx="3672675" cy="1689881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6E9E77C-123E-4766-A574-F7F4EDF0BFCA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hlinkClick r:id="rId4"/>
              </a:rPr>
              <a:t>Modern concurrent data-oriented applications in C#</a:t>
            </a:r>
            <a:endParaRPr lang="id-ID"/>
          </a:p>
          <a:p>
            <a:r>
              <a:rPr lang="en-US" spc="3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  <a:endParaRPr lang="en-US" spc="3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0F0483-0E36-427E-AC5E-DA810B720326}"/>
              </a:ext>
            </a:extLst>
          </p:cNvPr>
          <p:cNvSpPr/>
          <p:nvPr/>
        </p:nvSpPr>
        <p:spPr>
          <a:xfrm>
            <a:off x="12701848" y="10526627"/>
            <a:ext cx="5838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Used libraries/components: Kestrel</a:t>
            </a:r>
          </a:p>
        </p:txBody>
      </p:sp>
    </p:spTree>
    <p:extLst>
      <p:ext uri="{BB962C8B-B14F-4D97-AF65-F5344CB8AC3E}">
        <p14:creationId xmlns:p14="http://schemas.microsoft.com/office/powerpoint/2010/main" val="21383330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482139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4089211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6398803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8699269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4640322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3441470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4455563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3457127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4471220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9321959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6985406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6985407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842338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0178891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5976231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0178891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1480940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82407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2385809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6360067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7C3E5A0-7063-4EC4-931E-527E38279E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01848" y="2511010"/>
            <a:ext cx="9872287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Access Layer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Interact with relational database and/or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NoSql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database, filesystems, External services,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etc</a:t>
            </a:r>
            <a:endParaRPr lang="en-US" sz="32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Direct SQL queries (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ie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Select * from students)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Dynamic mapping libraries (i.e. dapper)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ORM (entity framework, hibernate)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3398809" y="4890233"/>
            <a:ext cx="2999994" cy="2305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4198117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6398803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0178891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07E3C63-4421-404A-83C2-4DA4A439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620" y="10050893"/>
            <a:ext cx="2695772" cy="217312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2C0E916-5C7B-48D4-AB6A-B661662540EA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hlinkClick r:id="rId3"/>
              </a:rPr>
              <a:t>Modern concurrent data-oriented applications in C#</a:t>
            </a:r>
            <a:endParaRPr lang="id-ID"/>
          </a:p>
          <a:p>
            <a:r>
              <a:rPr lang="en-US" spc="3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  <a:endParaRPr lang="en-US" spc="3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20FCB-17A7-493D-950B-00E50E03CE67}"/>
              </a:ext>
            </a:extLst>
          </p:cNvPr>
          <p:cNvSpPr/>
          <p:nvPr/>
        </p:nvSpPr>
        <p:spPr>
          <a:xfrm>
            <a:off x="13372375" y="9056632"/>
            <a:ext cx="5912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Used libraries/components: Pomelo</a:t>
            </a:r>
          </a:p>
        </p:txBody>
      </p:sp>
    </p:spTree>
    <p:extLst>
      <p:ext uri="{BB962C8B-B14F-4D97-AF65-F5344CB8AC3E}">
        <p14:creationId xmlns:p14="http://schemas.microsoft.com/office/powerpoint/2010/main" val="7260308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482139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4089211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6398803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8699269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4640322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3441470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4455563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3457127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4471220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9321959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6985406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6985407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842338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0178891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5976231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0178891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1480940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82407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2385809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6360067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7C3E5A0-7063-4EC4-931E-527E38279E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01848" y="2511010"/>
            <a:ext cx="9872287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Databases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 SQL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Transactions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Concurrency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Indexing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Caching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Structured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Not Structured data (i.e. Documents)</a:t>
            </a: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3398809" y="4890233"/>
            <a:ext cx="2999994" cy="2305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4198117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6398803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0178891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9318954-F8E9-46CD-BC92-A7FC11B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686" y="10371774"/>
            <a:ext cx="3067050" cy="157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CC0AF-AB7D-4A48-8F7D-78CA38AA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249" y="10371773"/>
            <a:ext cx="4461817" cy="1571625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91FA0EE2-6F3A-4BD8-8E8F-698570B0AF2A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4"/>
              </a:rPr>
              <a:t>Modern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concurrent</a:t>
            </a:r>
            <a:r>
              <a:rPr lang="it-IT" dirty="0">
                <a:hlinkClick r:id="rId4"/>
              </a:rPr>
              <a:t> data-</a:t>
            </a:r>
            <a:r>
              <a:rPr lang="it-IT" dirty="0" err="1">
                <a:hlinkClick r:id="rId4"/>
              </a:rPr>
              <a:t>oriented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applications</a:t>
            </a:r>
            <a:r>
              <a:rPr lang="it-IT" dirty="0">
                <a:hlinkClick r:id="rId4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789499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DA2013-6F27-42C4-A6C2-CBAD1FB65B68}"/>
              </a:ext>
            </a:extLst>
          </p:cNvPr>
          <p:cNvSpPr/>
          <p:nvPr/>
        </p:nvSpPr>
        <p:spPr>
          <a:xfrm>
            <a:off x="888991" y="2498111"/>
            <a:ext cx="8853525" cy="3873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IDE</a:t>
            </a:r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it-IT" sz="28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2CB6C8-5808-4F0F-AA88-258D8A090E56}"/>
              </a:ext>
            </a:extLst>
          </p:cNvPr>
          <p:cNvSpPr/>
          <p:nvPr/>
        </p:nvSpPr>
        <p:spPr>
          <a:xfrm>
            <a:off x="12864700" y="2498111"/>
            <a:ext cx="3869514" cy="3873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Versioning </a:t>
            </a:r>
          </a:p>
          <a:p>
            <a:pPr algn="ctr"/>
            <a:r>
              <a:rPr lang="en-US" sz="3600" b="1" dirty="0"/>
              <a:t>system</a:t>
            </a:r>
          </a:p>
          <a:p>
            <a:pPr algn="ctr"/>
            <a:endParaRPr lang="it-IT" sz="3600" b="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A6794A0-2DAE-4FAA-94D8-35AD92D8855E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A3B8A-6C5A-44B7-9F53-26647C63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55" y="4131206"/>
            <a:ext cx="4393841" cy="2001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F4186-A75D-422F-A505-CBB7BDE25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4909" y="3606357"/>
            <a:ext cx="2057400" cy="1657350"/>
          </a:xfrm>
          <a:prstGeom prst="rect">
            <a:avLst/>
          </a:prstGeom>
        </p:spPr>
      </p:pic>
      <p:pic>
        <p:nvPicPr>
          <p:cNvPr id="12" name="Picture 2" descr="Git">
            <a:extLst>
              <a:ext uri="{FF2B5EF4-FFF2-40B4-BE49-F238E27FC236}">
                <a16:creationId xmlns:a16="http://schemas.microsoft.com/office/drawing/2014/main" id="{0F456F05-A5C6-4E82-9195-80497318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965" y="5255970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72F096-F136-43C5-835A-F7EE0E0D5A3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16734214" y="4435032"/>
            <a:ext cx="2800696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58E23-3542-4744-BF76-2665667C394F}"/>
              </a:ext>
            </a:extLst>
          </p:cNvPr>
          <p:cNvSpPr/>
          <p:nvPr/>
        </p:nvSpPr>
        <p:spPr>
          <a:xfrm>
            <a:off x="888991" y="7629508"/>
            <a:ext cx="3888801" cy="39933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it-IT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AC619C-029F-4A5A-8A05-6509D29AA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628" y="9566429"/>
            <a:ext cx="1533525" cy="1438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7D21EF-7F93-414B-86B5-6D205FFDF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0442" y="7723600"/>
            <a:ext cx="2990850" cy="18288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2C18BA-8E59-464A-9E04-1D7143AA87A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4915867" y="6371952"/>
            <a:ext cx="0" cy="1351648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4ED9A7-8815-409D-AC6C-45BF60E85B0C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9742516" y="4435032"/>
            <a:ext cx="3122184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Left-Right-Up 1">
            <a:extLst>
              <a:ext uri="{FF2B5EF4-FFF2-40B4-BE49-F238E27FC236}">
                <a16:creationId xmlns:a16="http://schemas.microsoft.com/office/drawing/2014/main" id="{B2F67D25-E8FB-4B33-9B3D-5C234DE63E10}"/>
              </a:ext>
            </a:extLst>
          </p:cNvPr>
          <p:cNvSpPr/>
          <p:nvPr/>
        </p:nvSpPr>
        <p:spPr>
          <a:xfrm>
            <a:off x="4842902" y="6441326"/>
            <a:ext cx="2583429" cy="4183865"/>
          </a:xfrm>
          <a:prstGeom prst="leftRigh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6C193E-939B-40EC-8C00-EED9B6EFE48E}"/>
              </a:ext>
            </a:extLst>
          </p:cNvPr>
          <p:cNvSpPr/>
          <p:nvPr/>
        </p:nvSpPr>
        <p:spPr>
          <a:xfrm>
            <a:off x="7518579" y="7629508"/>
            <a:ext cx="4656501" cy="3873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Web Server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it-IT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A7F2D4-4192-408B-A840-194C062C3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5212" y="9339238"/>
            <a:ext cx="4243234" cy="1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63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TOPICS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8DFA6-A34A-4A65-9C82-F26908534A4A}"/>
              </a:ext>
            </a:extLst>
          </p:cNvPr>
          <p:cNvSpPr/>
          <p:nvPr/>
        </p:nvSpPr>
        <p:spPr>
          <a:xfrm>
            <a:off x="1579419" y="2586818"/>
            <a:ext cx="19568159" cy="799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Welcome, presentation of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BaxEnergy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of the course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IDEs for C# development. Version control systems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 Relational Mapping (ORM) systems in C# (e.g., Entity Framework)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technologies for interaction with databases in C# (e.g., Dapper)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patters in C#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No-SQL databases and interaction in C# (hints)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architectural patterns in C# (Inversion of Control, …)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RESTful web service development in .NET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layer with Angular 2 or higher (hints)</a:t>
            </a:r>
          </a:p>
          <a:p>
            <a:pPr marL="742950" lvl="0" indent="-7429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conclusion and test.</a:t>
            </a:r>
            <a:endParaRPr lang="it-IT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287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LECTURERS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53D3F-CB57-4CC5-8597-39E614EE2510}"/>
              </a:ext>
            </a:extLst>
          </p:cNvPr>
          <p:cNvSpPr/>
          <p:nvPr/>
        </p:nvSpPr>
        <p:spPr>
          <a:xfrm>
            <a:off x="1972887" y="2330281"/>
            <a:ext cx="12192000" cy="10382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course responsible</a:t>
            </a: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Luca Zagarella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6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lecturers:</a:t>
            </a:r>
            <a:endParaRPr lang="it-IT" sz="6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Sergio </a:t>
            </a:r>
            <a:r>
              <a:rPr lang="en-US" sz="6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Bonfiglio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Alberto Castro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Francesco Di Giunta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Vincenzo Di Martino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Carmelo Floridia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Salvatore Sorbello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88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LOCATION and DATES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8DFA6-A34A-4A65-9C82-F26908534A4A}"/>
              </a:ext>
            </a:extLst>
          </p:cNvPr>
          <p:cNvSpPr/>
          <p:nvPr/>
        </p:nvSpPr>
        <p:spPr>
          <a:xfrm>
            <a:off x="1429789" y="3634222"/>
            <a:ext cx="159936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28 September 2017 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2 October 2017 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5 October 2017</a:t>
            </a:r>
            <a:endParaRPr lang="it-IT" sz="6000" b="1" dirty="0">
              <a:solidFill>
                <a:schemeClr val="tx1">
                  <a:lumMod val="75000"/>
                </a:schemeClr>
              </a:solidFill>
            </a:endParaRP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10 October 2017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12 October 2017</a:t>
            </a:r>
            <a:endParaRPr lang="it-IT" sz="6000" b="1" dirty="0">
              <a:solidFill>
                <a:schemeClr val="tx1">
                  <a:lumMod val="75000"/>
                </a:schemeClr>
              </a:solidFill>
            </a:endParaRP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>
                    <a:lumMod val="75000"/>
                  </a:schemeClr>
                </a:solidFill>
              </a:rPr>
              <a:t>17 October 2017</a:t>
            </a:r>
            <a:endParaRPr lang="it-IT" sz="60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52F05-8B11-45CC-BF29-86C9018C3FB6}"/>
              </a:ext>
            </a:extLst>
          </p:cNvPr>
          <p:cNvSpPr/>
          <p:nvPr/>
        </p:nvSpPr>
        <p:spPr>
          <a:xfrm>
            <a:off x="2397571" y="10096248"/>
            <a:ext cx="58652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/>
              <a:t>From 15,00 to 18,00</a:t>
            </a:r>
            <a:endParaRPr lang="it-IT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E9789-8213-457F-9B5F-63A9CCD4FA8B}"/>
              </a:ext>
            </a:extLst>
          </p:cNvPr>
          <p:cNvSpPr/>
          <p:nvPr/>
        </p:nvSpPr>
        <p:spPr>
          <a:xfrm>
            <a:off x="12795906" y="2463263"/>
            <a:ext cx="54582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dirty="0"/>
              <a:t>Location</a:t>
            </a:r>
          </a:p>
          <a:p>
            <a:pPr lvl="1"/>
            <a:r>
              <a:rPr lang="en-US" sz="6000" dirty="0"/>
              <a:t>  </a:t>
            </a:r>
            <a:r>
              <a:rPr lang="en-US" sz="7200" b="1" dirty="0">
                <a:solidFill>
                  <a:srgbClr val="FF0000"/>
                </a:solidFill>
              </a:rPr>
              <a:t>D22</a:t>
            </a:r>
            <a:endParaRPr lang="it-IT" sz="60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67AB9-C379-4E95-83F4-8918702570F6}"/>
              </a:ext>
            </a:extLst>
          </p:cNvPr>
          <p:cNvSpPr/>
          <p:nvPr/>
        </p:nvSpPr>
        <p:spPr>
          <a:xfrm>
            <a:off x="889154" y="2400298"/>
            <a:ext cx="15993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000" dirty="0"/>
              <a:t>Dates</a:t>
            </a:r>
          </a:p>
        </p:txBody>
      </p:sp>
    </p:spTree>
    <p:extLst>
      <p:ext uri="{BB962C8B-B14F-4D97-AF65-F5344CB8AC3E}">
        <p14:creationId xmlns:p14="http://schemas.microsoft.com/office/powerpoint/2010/main" val="11473593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4D606-6468-45F4-B0B2-6A71F9AE30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59562" y="2421924"/>
            <a:ext cx="8778486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  <a:p>
            <a:pPr marL="2228850" lvl="1" indent="-857250"/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Course Overview</a:t>
            </a:r>
          </a:p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Lessons</a:t>
            </a:r>
            <a:endParaRPr lang="en-US" sz="72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28850" lvl="1" indent="-857250"/>
            <a:r>
              <a:rPr lang="en-US" sz="6000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Theoric</a:t>
            </a:r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Introduction</a:t>
            </a:r>
          </a:p>
          <a:p>
            <a:pPr marL="2228850" lvl="1" indent="-857250"/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Practice Lab</a:t>
            </a:r>
          </a:p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US" sz="72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28850" lvl="1" indent="-857250"/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Course resume</a:t>
            </a:r>
          </a:p>
          <a:p>
            <a:pPr marL="2228850" lvl="1" indent="-857250"/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Final Test</a:t>
            </a:r>
          </a:p>
          <a:p>
            <a:pPr marL="2228850" lvl="1" indent="-857250"/>
            <a:r>
              <a:rPr lang="en-US" sz="6000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Final Project</a:t>
            </a:r>
          </a:p>
          <a:p>
            <a:endParaRPr lang="en-US" sz="60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2825127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B1ED8D-914D-4935-B1F4-43B3309325BC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SOFTWARES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2EE6C-FB5F-4B6A-A4B5-1FCC58098645}"/>
              </a:ext>
            </a:extLst>
          </p:cNvPr>
          <p:cNvSpPr/>
          <p:nvPr/>
        </p:nvSpPr>
        <p:spPr>
          <a:xfrm>
            <a:off x="1640378" y="2496454"/>
            <a:ext cx="20105716" cy="935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(Apache, 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phpMyadmin</a:t>
            </a: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Visual Studio 2017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.NET Core 2.0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GIT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Tortoise</a:t>
            </a: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GIT</a:t>
            </a:r>
            <a:r>
              <a:rPr lang="it-IT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it-IT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 Extension for Visual Studio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6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wagger</a:t>
            </a:r>
            <a:endParaRPr lang="it-IT" sz="6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ostman</a:t>
            </a:r>
            <a:endParaRPr lang="it-IT" sz="6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t-IT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ongoDB</a:t>
            </a:r>
            <a:endParaRPr lang="it-IT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042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36517" y="-367897"/>
            <a:ext cx="19318778" cy="2421922"/>
          </a:xfrm>
        </p:spPr>
        <p:txBody>
          <a:bodyPr>
            <a:normAutofit fontScale="92500"/>
          </a:bodyPr>
          <a:lstStyle/>
          <a:p>
            <a:r>
              <a:rPr lang="it-IT" dirty="0" err="1">
                <a:hlinkClick r:id="rId2"/>
              </a:rPr>
              <a:t>Modern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concurrent</a:t>
            </a:r>
            <a:r>
              <a:rPr lang="it-IT" dirty="0">
                <a:hlinkClick r:id="rId2"/>
              </a:rPr>
              <a:t> data-</a:t>
            </a:r>
            <a:r>
              <a:rPr lang="it-IT" dirty="0" err="1">
                <a:hlinkClick r:id="rId2"/>
              </a:rPr>
              <a:t>oriented</a:t>
            </a:r>
            <a:r>
              <a:rPr lang="it-IT" dirty="0">
                <a:hlinkClick r:id="rId2"/>
              </a:rPr>
              <a:t> </a:t>
            </a:r>
            <a:r>
              <a:rPr lang="it-IT" dirty="0" err="1">
                <a:hlinkClick r:id="rId2"/>
              </a:rPr>
              <a:t>applications</a:t>
            </a:r>
            <a:r>
              <a:rPr lang="it-IT" dirty="0">
                <a:hlinkClick r:id="rId2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6201296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9808368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12117960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14418426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10359479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9160627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10174720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9176284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10190377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15041116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12704563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12704564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561495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5898048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11695388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5898048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7200097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401564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8104966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12079224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9117966" y="4890233"/>
            <a:ext cx="2999994" cy="2305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9917274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12117960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5898048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413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482139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4089211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6398803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8699269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4640322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3441470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4455563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3457127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4471220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9321959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6985406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6985407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842338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0178891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5976231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0178891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1480940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82407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2385809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6360067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7C3E5A0-7063-4EC4-931E-527E38279E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01848" y="2511010"/>
            <a:ext cx="9872287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Browser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Chrome, Firefox, Internet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Exporer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Edge, etc.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Send requests to Web server</a:t>
            </a:r>
          </a:p>
          <a:p>
            <a:pPr lvl="1" indent="0">
              <a:buNone/>
            </a:pPr>
            <a:r>
              <a:rPr lang="en-US" sz="28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http://localhost/netcoreapp2.0/corsoing</a:t>
            </a:r>
            <a:endParaRPr lang="en-US" sz="28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Retrieve html document</a:t>
            </a: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Parse html </a:t>
            </a: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Load Angular library</a:t>
            </a: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Load page contents (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css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images)</a:t>
            </a: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Page Rendering (MVC)</a:t>
            </a:r>
          </a:p>
          <a:p>
            <a:pPr marL="857250" lvl="1" indent="-857250">
              <a:spcBef>
                <a:spcPts val="2000"/>
              </a:spcBef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Ajax requests to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WebService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(REST)</a:t>
            </a:r>
          </a:p>
          <a:p>
            <a:pPr marL="0" lvl="1" indent="0">
              <a:spcBef>
                <a:spcPts val="2000"/>
              </a:spcBef>
              <a:buNone/>
            </a:pPr>
            <a:r>
              <a:rPr lang="en-US" sz="32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Used libraries/components: Bootstrap</a:t>
            </a:r>
          </a:p>
          <a:p>
            <a:pPr lvl="1" indent="0" algn="r">
              <a:buNone/>
            </a:pP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E7722-618A-437C-B771-3E5D11BB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173" y="10742641"/>
            <a:ext cx="5655554" cy="1455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56181-F139-4C78-BB7D-BD1A7FA4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596" y="10742640"/>
            <a:ext cx="4367656" cy="145588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3398809" y="4890233"/>
            <a:ext cx="2999994" cy="2305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4198117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6398803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0178891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A8462B-40B9-4C33-8917-C070C9DF259D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hlinkClick r:id="rId5"/>
              </a:rPr>
              <a:t>Modern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concurrent</a:t>
            </a:r>
            <a:r>
              <a:rPr lang="it-IT" dirty="0">
                <a:hlinkClick r:id="rId5"/>
              </a:rPr>
              <a:t> data-</a:t>
            </a:r>
            <a:r>
              <a:rPr lang="it-IT" dirty="0" err="1">
                <a:hlinkClick r:id="rId5"/>
              </a:rPr>
              <a:t>oriented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applications</a:t>
            </a:r>
            <a:r>
              <a:rPr lang="it-IT" dirty="0">
                <a:hlinkClick r:id="rId5"/>
              </a:rPr>
              <a:t> in C#</a:t>
            </a:r>
            <a:endParaRPr lang="id-ID" dirty="0"/>
          </a:p>
          <a:p>
            <a:r>
              <a:rPr lang="en-US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35149475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8251D-A5EA-4813-B19D-C631651EF62E}"/>
              </a:ext>
            </a:extLst>
          </p:cNvPr>
          <p:cNvSpPr/>
          <p:nvPr/>
        </p:nvSpPr>
        <p:spPr>
          <a:xfrm>
            <a:off x="482139" y="2421924"/>
            <a:ext cx="2959331" cy="2907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Browser</a:t>
            </a:r>
            <a:endParaRPr lang="it-IT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F3606A-54F5-47C2-9874-CB7540CCDCA2}"/>
              </a:ext>
            </a:extLst>
          </p:cNvPr>
          <p:cNvSpPr/>
          <p:nvPr/>
        </p:nvSpPr>
        <p:spPr>
          <a:xfrm>
            <a:off x="4089211" y="3596990"/>
            <a:ext cx="1857169" cy="67243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A7947-657D-40C0-B56F-517097575F3B}"/>
              </a:ext>
            </a:extLst>
          </p:cNvPr>
          <p:cNvSpPr/>
          <p:nvPr/>
        </p:nvSpPr>
        <p:spPr>
          <a:xfrm>
            <a:off x="6398803" y="2506830"/>
            <a:ext cx="4667262" cy="282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Web Server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18DFD0-932D-468C-82CA-9B4853C854FE}"/>
              </a:ext>
            </a:extLst>
          </p:cNvPr>
          <p:cNvSpPr/>
          <p:nvPr/>
        </p:nvSpPr>
        <p:spPr>
          <a:xfrm>
            <a:off x="8699269" y="7793403"/>
            <a:ext cx="2959244" cy="15248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Rest 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8DFB66C-FF19-4483-A68C-F87C71D65FE3}"/>
              </a:ext>
            </a:extLst>
          </p:cNvPr>
          <p:cNvSpPr/>
          <p:nvPr/>
        </p:nvSpPr>
        <p:spPr>
          <a:xfrm>
            <a:off x="4640322" y="10308675"/>
            <a:ext cx="3389773" cy="167372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DMBS</a:t>
            </a:r>
            <a:endParaRPr lang="it-IT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5D2A73-1C29-49DD-8731-485304927A8C}"/>
              </a:ext>
            </a:extLst>
          </p:cNvPr>
          <p:cNvCxnSpPr>
            <a:cxnSpLocks/>
          </p:cNvCxnSpPr>
          <p:nvPr/>
        </p:nvCxnSpPr>
        <p:spPr>
          <a:xfrm flipV="1">
            <a:off x="3441470" y="2890043"/>
            <a:ext cx="2926020" cy="328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464221-22F6-4FF9-AF9F-17305508DFE3}"/>
              </a:ext>
            </a:extLst>
          </p:cNvPr>
          <p:cNvSpPr txBox="1"/>
          <p:nvPr/>
        </p:nvSpPr>
        <p:spPr>
          <a:xfrm>
            <a:off x="4455563" y="2520711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  <a:endParaRPr lang="it-I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C7C5E-CD24-48CB-B781-C367534E2A0F}"/>
              </a:ext>
            </a:extLst>
          </p:cNvPr>
          <p:cNvCxnSpPr>
            <a:cxnSpLocks/>
          </p:cNvCxnSpPr>
          <p:nvPr/>
        </p:nvCxnSpPr>
        <p:spPr>
          <a:xfrm flipV="1">
            <a:off x="3457127" y="3525162"/>
            <a:ext cx="2926020" cy="3281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C1B0E2-9680-434A-8E65-012EAC8F4757}"/>
              </a:ext>
            </a:extLst>
          </p:cNvPr>
          <p:cNvSpPr txBox="1"/>
          <p:nvPr/>
        </p:nvSpPr>
        <p:spPr>
          <a:xfrm>
            <a:off x="4471220" y="315583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71E2F7-D707-442C-849E-BD427E20F726}"/>
              </a:ext>
            </a:extLst>
          </p:cNvPr>
          <p:cNvSpPr/>
          <p:nvPr/>
        </p:nvSpPr>
        <p:spPr>
          <a:xfrm>
            <a:off x="9321959" y="6154128"/>
            <a:ext cx="1713863" cy="9090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Proxy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B727DD-43E4-412B-8B64-1CBCEC2EC70A}"/>
              </a:ext>
            </a:extLst>
          </p:cNvPr>
          <p:cNvSpPr/>
          <p:nvPr/>
        </p:nvSpPr>
        <p:spPr>
          <a:xfrm>
            <a:off x="6985406" y="6154128"/>
            <a:ext cx="1713863" cy="9090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/>
              <a:t>Htdocs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B178DB-036E-429D-A86B-323125BA5998}"/>
              </a:ext>
            </a:extLst>
          </p:cNvPr>
          <p:cNvCxnSpPr>
            <a:cxnSpLocks/>
            <a:stCxn id="14" idx="1"/>
            <a:endCxn id="86" idx="3"/>
          </p:cNvCxnSpPr>
          <p:nvPr/>
        </p:nvCxnSpPr>
        <p:spPr>
          <a:xfrm flipH="1">
            <a:off x="6985407" y="8555823"/>
            <a:ext cx="1713862" cy="643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F7E315-9AF1-4DEE-B6CD-AED47A6F9834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842338" y="5329901"/>
            <a:ext cx="0" cy="82422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36697-A22B-4351-8348-2E127D654CB6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10178891" y="7063173"/>
            <a:ext cx="0" cy="73023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0DCD24-8BBC-40BE-943D-C68A97E52083}"/>
              </a:ext>
            </a:extLst>
          </p:cNvPr>
          <p:cNvSpPr txBox="1"/>
          <p:nvPr/>
        </p:nvSpPr>
        <p:spPr>
          <a:xfrm>
            <a:off x="5976231" y="5653071"/>
            <a:ext cx="22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contents</a:t>
            </a:r>
            <a:endParaRPr lang="it-IT" sz="2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37364E-A0DC-41BB-8186-82C3CA7E0C2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0178891" y="5329901"/>
            <a:ext cx="0" cy="8242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EBA233E-8AE5-4CDF-8BCC-30FAB8EA126A}"/>
              </a:ext>
            </a:extLst>
          </p:cNvPr>
          <p:cNvSpPr/>
          <p:nvPr/>
        </p:nvSpPr>
        <p:spPr>
          <a:xfrm>
            <a:off x="1480940" y="7821270"/>
            <a:ext cx="5504467" cy="14819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DAL</a:t>
            </a:r>
          </a:p>
        </p:txBody>
      </p:sp>
      <p:sp>
        <p:nvSpPr>
          <p:cNvPr id="123" name="Flowchart: Magnetic Disk 122">
            <a:extLst>
              <a:ext uri="{FF2B5EF4-FFF2-40B4-BE49-F238E27FC236}">
                <a16:creationId xmlns:a16="http://schemas.microsoft.com/office/drawing/2014/main" id="{05DDDD22-FC3D-4A79-9CDD-2BBAFE0272EB}"/>
              </a:ext>
            </a:extLst>
          </p:cNvPr>
          <p:cNvSpPr/>
          <p:nvPr/>
        </p:nvSpPr>
        <p:spPr>
          <a:xfrm>
            <a:off x="682407" y="10292514"/>
            <a:ext cx="3406804" cy="1689881"/>
          </a:xfrm>
          <a:prstGeom prst="flowChartMagneticDisk">
            <a:avLst/>
          </a:prstGeom>
          <a:solidFill>
            <a:schemeClr val="tx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NO-SQL database</a:t>
            </a:r>
            <a:endParaRPr lang="it-IT" sz="2400" b="1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423439-0F07-4E1B-96B9-E0E34E550171}"/>
              </a:ext>
            </a:extLst>
          </p:cNvPr>
          <p:cNvCxnSpPr>
            <a:cxnSpLocks/>
          </p:cNvCxnSpPr>
          <p:nvPr/>
        </p:nvCxnSpPr>
        <p:spPr>
          <a:xfrm flipV="1">
            <a:off x="2385809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D10E425-4B3E-4A20-9066-D22F16289E09}"/>
              </a:ext>
            </a:extLst>
          </p:cNvPr>
          <p:cNvCxnSpPr>
            <a:cxnSpLocks/>
          </p:cNvCxnSpPr>
          <p:nvPr/>
        </p:nvCxnSpPr>
        <p:spPr>
          <a:xfrm flipV="1">
            <a:off x="6360067" y="9301617"/>
            <a:ext cx="0" cy="1015312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7C3E5A0-7063-4EC4-931E-527E38279E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01848" y="2511010"/>
            <a:ext cx="9872287" cy="954107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Web Server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Apache, IIS, etc.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Receive requests from browser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Load server components (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i.e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Mod_proxy</a:t>
            </a: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Process requests:</a:t>
            </a:r>
          </a:p>
          <a:p>
            <a:pPr marL="2228850" lvl="1" indent="-857250"/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Provide static contents (html, </a:t>
            </a:r>
            <a:r>
              <a:rPr lang="en-US" sz="24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javascript,css</a:t>
            </a:r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images) to browser</a:t>
            </a:r>
          </a:p>
          <a:p>
            <a:pPr marL="2228850" lvl="1" indent="-857250"/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Forward request to Rest Service using proxy</a:t>
            </a:r>
          </a:p>
          <a:p>
            <a:pPr marL="2228850" lvl="1" indent="-857250"/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Run server side scripts (i.e. </a:t>
            </a:r>
            <a:r>
              <a:rPr lang="en-US" sz="24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php</a:t>
            </a:r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c#, </a:t>
            </a:r>
            <a:r>
              <a:rPr lang="en-US" sz="2400" b="1" dirty="0" err="1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jsp</a:t>
            </a:r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228850" lvl="1" indent="-857250"/>
            <a:r>
              <a:rPr lang="en-US" sz="2400" b="1" dirty="0">
                <a:solidFill>
                  <a:srgbClr val="19427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Send http errors</a:t>
            </a: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b="1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Used libraries/components: </a:t>
            </a:r>
            <a:r>
              <a:rPr lang="en-US" sz="3200" b="1" dirty="0" err="1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Mod_proxy</a:t>
            </a:r>
            <a:endParaRPr lang="en-US" sz="3200" b="1" dirty="0">
              <a:solidFill>
                <a:srgbClr val="FF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buNone/>
            </a:pPr>
            <a:endParaRPr lang="en-US" sz="3600" dirty="0">
              <a:solidFill>
                <a:srgbClr val="19427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B37C5-D510-4D9E-AF16-17953BA1D5BE}"/>
              </a:ext>
            </a:extLst>
          </p:cNvPr>
          <p:cNvCxnSpPr>
            <a:cxnSpLocks/>
          </p:cNvCxnSpPr>
          <p:nvPr/>
        </p:nvCxnSpPr>
        <p:spPr>
          <a:xfrm flipH="1">
            <a:off x="3398809" y="4890233"/>
            <a:ext cx="2999994" cy="2305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0C309-3675-4329-8694-0B0A0E48ECD1}"/>
              </a:ext>
            </a:extLst>
          </p:cNvPr>
          <p:cNvSpPr txBox="1"/>
          <p:nvPr/>
        </p:nvSpPr>
        <p:spPr>
          <a:xfrm>
            <a:off x="4198117" y="451789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Ajax requests</a:t>
            </a:r>
            <a:endParaRPr lang="it-IT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087767-A14B-454A-9C27-5C4C92233354}"/>
              </a:ext>
            </a:extLst>
          </p:cNvPr>
          <p:cNvCxnSpPr/>
          <p:nvPr/>
        </p:nvCxnSpPr>
        <p:spPr>
          <a:xfrm flipV="1">
            <a:off x="6398803" y="4887222"/>
            <a:ext cx="3780088" cy="2607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C236B8-03CD-495D-BB25-711EB759ACB7}"/>
              </a:ext>
            </a:extLst>
          </p:cNvPr>
          <p:cNvCxnSpPr>
            <a:cxnSpLocks/>
          </p:cNvCxnSpPr>
          <p:nvPr/>
        </p:nvCxnSpPr>
        <p:spPr>
          <a:xfrm>
            <a:off x="10178891" y="4922841"/>
            <a:ext cx="0" cy="40706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524395B-51B1-4510-AAA9-154F61A7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352" y="10316929"/>
            <a:ext cx="4243234" cy="1665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534CE-C2DC-450C-96B1-FF14FC0E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239" y="10292514"/>
            <a:ext cx="3007969" cy="1650885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669CE1A-D6FC-4873-A7E3-25505F65BF3D}"/>
              </a:ext>
            </a:extLst>
          </p:cNvPr>
          <p:cNvSpPr txBox="1">
            <a:spLocks/>
          </p:cNvSpPr>
          <p:nvPr/>
        </p:nvSpPr>
        <p:spPr>
          <a:xfrm>
            <a:off x="3136517" y="-367897"/>
            <a:ext cx="19318778" cy="24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6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hlinkClick r:id="rId4"/>
              </a:rPr>
              <a:t>Modern concurrent data-oriented applications in C#</a:t>
            </a:r>
            <a:endParaRPr lang="id-ID"/>
          </a:p>
          <a:p>
            <a:r>
              <a:rPr lang="en-US" spc="3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THE BIG PICTURE</a:t>
            </a:r>
            <a:endParaRPr lang="en-US" spc="3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74483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18603</TotalTime>
  <Words>733</Words>
  <Application>Microsoft Office PowerPoint</Application>
  <PresentationFormat>Custom</PresentationFormat>
  <Paragraphs>210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Open Sans bold</vt:lpstr>
      <vt:lpstr>Symbol</vt:lpstr>
      <vt:lpstr>Lato Medium</vt:lpstr>
      <vt:lpstr>Lato</vt:lpstr>
      <vt:lpstr>Arial</vt:lpstr>
      <vt:lpstr>Calibri</vt:lpstr>
      <vt:lpstr>Open Sans</vt:lpstr>
      <vt:lpstr>Lato Light</vt:lpstr>
      <vt:lpstr>Times New Roman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Luca Zagarella</cp:lastModifiedBy>
  <cp:revision>1206</cp:revision>
  <dcterms:created xsi:type="dcterms:W3CDTF">2015-08-10T08:26:26Z</dcterms:created>
  <dcterms:modified xsi:type="dcterms:W3CDTF">2017-09-28T09:24:59Z</dcterms:modified>
</cp:coreProperties>
</file>